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8" r:id="rId3"/>
    <p:sldId id="260" r:id="rId4"/>
    <p:sldId id="261" r:id="rId5"/>
    <p:sldId id="262" r:id="rId6"/>
    <p:sldId id="257"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7A48D-4974-8183-9052-225354630A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5155046-41EE-789B-0FE4-AA8BE13F8C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FE7A78-99C4-61D4-1B8E-FB20EB38B4E5}"/>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162D4649-D7F3-76BC-CF30-2E8F3F5ED5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46134C-F3C1-F961-CB50-FC13A35A50AA}"/>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2437997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612F-C216-3B52-F9F3-F8B4B5F5149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579AED-E91D-9D3A-A612-3CE85A3F13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D01C9F-D280-A8E0-DE7F-2BB2F72DDE0B}"/>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A2DBD697-666E-BD7D-77A4-E59AE7F7BB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C9ED37-E28D-19C6-FF18-06A7C4BC4E90}"/>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2097095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54770A-ED92-10AE-E3C4-6617C374BAF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AED3AD-A7BE-EBB2-7A84-EE6AB287B1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B131B0-32A4-DA1D-6799-916770E15C10}"/>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0AB43C3F-3F93-203F-E235-60BD70292D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21E46A-AFE1-6A2B-9C38-94F0DDB67054}"/>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159782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7F8D3-F3B4-1541-3D4B-3E6D2DADFA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F4A1A6-CF43-6032-2B88-50DF2A0303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5B8B3-F4A8-C3A6-D2BA-831B2F65E936}"/>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29C86964-ED14-3FE1-1749-D58DC3805B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8C9D04-7271-5F7D-E2CD-33F37005D4D8}"/>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257577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92700-979C-DD96-0F4F-FA8FD4628C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A8DD5BB-326D-23D8-ABD9-C7D1ADDCBE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705354-A1D1-E455-869F-3423152F1A37}"/>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3E8C3F2D-A1D8-F942-13B9-E9FA7377E9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ADCF40-00DB-FDDB-931F-6ECA441224BD}"/>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349416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8EBF-E229-4E70-3B20-CCCE7F3A98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5242BB-0127-03DF-6F37-D117FDA4E3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CCC40E4-1ADC-C5D6-F26E-B266EA0F42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E6453FE-EB0E-7E4E-B07F-7A8CD614313E}"/>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6" name="Footer Placeholder 5">
            <a:extLst>
              <a:ext uri="{FF2B5EF4-FFF2-40B4-BE49-F238E27FC236}">
                <a16:creationId xmlns:a16="http://schemas.microsoft.com/office/drawing/2014/main" id="{21C2426B-B696-8011-6F79-38DCF1D925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3EDD4C-1C04-6C52-C2B9-4E91BF177918}"/>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608573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DFA75-470C-4FD2-56F4-7BE049B7A7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09BF66-1F48-C265-127F-98FD36A751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903FC3-14B4-CB06-3C4E-C2F2740180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55C432-6B91-F03D-6654-6FEA80DBC6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8660C6-7551-C89F-F8C7-DD11B7D8F4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CB1B622-7078-DB03-E62D-0C90D616DD49}"/>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8" name="Footer Placeholder 7">
            <a:extLst>
              <a:ext uri="{FF2B5EF4-FFF2-40B4-BE49-F238E27FC236}">
                <a16:creationId xmlns:a16="http://schemas.microsoft.com/office/drawing/2014/main" id="{20E8047C-AFD6-5CA4-C114-140644D08E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DEDB68D-511C-072E-17A7-AF0FC5C6ED9D}"/>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4002939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558BB-9223-C838-EB4A-F5DB429B067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B5E1E29-CA4B-12AF-0365-66106D978AE0}"/>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4" name="Footer Placeholder 3">
            <a:extLst>
              <a:ext uri="{FF2B5EF4-FFF2-40B4-BE49-F238E27FC236}">
                <a16:creationId xmlns:a16="http://schemas.microsoft.com/office/drawing/2014/main" id="{C582578A-316B-2724-B296-1526BD83BE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919F857-0C7D-0C6A-27EF-9D4FF6CDEAC0}"/>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418788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1DEAFE-D407-360B-53BD-84A410D01F37}"/>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3" name="Footer Placeholder 2">
            <a:extLst>
              <a:ext uri="{FF2B5EF4-FFF2-40B4-BE49-F238E27FC236}">
                <a16:creationId xmlns:a16="http://schemas.microsoft.com/office/drawing/2014/main" id="{1F4862F0-5E99-8FBE-9EFD-827FC24E209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220D711-7B09-7F62-82D9-71BF178E3E4C}"/>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2647385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0F6CA-4E36-E8CD-E347-7772BA4E4A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466A71-C8F6-44C4-3E39-885A471675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034E42C-7731-91E8-6144-CE9838AE54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F9E5AB-E8BD-D0B9-6741-AD0DA44425FC}"/>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6" name="Footer Placeholder 5">
            <a:extLst>
              <a:ext uri="{FF2B5EF4-FFF2-40B4-BE49-F238E27FC236}">
                <a16:creationId xmlns:a16="http://schemas.microsoft.com/office/drawing/2014/main" id="{31388D1F-51F5-FEFA-13A9-3BA0E8EC67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840FE7-1FCF-80D5-66B5-8D16CF5EFF70}"/>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738901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DB707-E1D5-4FEE-6818-AFEFAB6F69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5024142-1D2E-A3C0-2DE6-E84A2EBE8F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DEB86A-DE0E-59C6-CA18-8BB866E436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675ECC-9BA6-CEC7-7F81-97A951B74E40}"/>
              </a:ext>
            </a:extLst>
          </p:cNvPr>
          <p:cNvSpPr>
            <a:spLocks noGrp="1"/>
          </p:cNvSpPr>
          <p:nvPr>
            <p:ph type="dt" sz="half" idx="10"/>
          </p:nvPr>
        </p:nvSpPr>
        <p:spPr/>
        <p:txBody>
          <a:bodyPr/>
          <a:lstStyle/>
          <a:p>
            <a:fld id="{2C763618-A77B-4F30-8AD2-84B9676649DA}" type="datetimeFigureOut">
              <a:rPr lang="en-GB" smtClean="0"/>
              <a:t>25/06/2024</a:t>
            </a:fld>
            <a:endParaRPr lang="en-GB"/>
          </a:p>
        </p:txBody>
      </p:sp>
      <p:sp>
        <p:nvSpPr>
          <p:cNvPr id="6" name="Footer Placeholder 5">
            <a:extLst>
              <a:ext uri="{FF2B5EF4-FFF2-40B4-BE49-F238E27FC236}">
                <a16:creationId xmlns:a16="http://schemas.microsoft.com/office/drawing/2014/main" id="{A9A48FD4-2788-5B58-E31E-FE25637234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B8EAA0-FA34-8542-3B46-BA312B6CC524}"/>
              </a:ext>
            </a:extLst>
          </p:cNvPr>
          <p:cNvSpPr>
            <a:spLocks noGrp="1"/>
          </p:cNvSpPr>
          <p:nvPr>
            <p:ph type="sldNum" sz="quarter" idx="12"/>
          </p:nvPr>
        </p:nvSpPr>
        <p:spPr/>
        <p:txBody>
          <a:bodyPr/>
          <a:lstStyle/>
          <a:p>
            <a:fld id="{FE13A8B2-6C82-46E5-89B6-AD29A33861B0}" type="slidenum">
              <a:rPr lang="en-GB" smtClean="0"/>
              <a:t>‹#›</a:t>
            </a:fld>
            <a:endParaRPr lang="en-GB"/>
          </a:p>
        </p:txBody>
      </p:sp>
    </p:spTree>
    <p:extLst>
      <p:ext uri="{BB962C8B-B14F-4D97-AF65-F5344CB8AC3E}">
        <p14:creationId xmlns:p14="http://schemas.microsoft.com/office/powerpoint/2010/main" val="160809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1EECD3-C113-7457-23A9-7989FC397D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A342F3-882C-4EB2-E164-FD3EF8991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23770D-906E-0523-B612-86910CE966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763618-A77B-4F30-8AD2-84B9676649DA}" type="datetimeFigureOut">
              <a:rPr lang="en-GB" smtClean="0"/>
              <a:t>25/06/2024</a:t>
            </a:fld>
            <a:endParaRPr lang="en-GB"/>
          </a:p>
        </p:txBody>
      </p:sp>
      <p:sp>
        <p:nvSpPr>
          <p:cNvPr id="5" name="Footer Placeholder 4">
            <a:extLst>
              <a:ext uri="{FF2B5EF4-FFF2-40B4-BE49-F238E27FC236}">
                <a16:creationId xmlns:a16="http://schemas.microsoft.com/office/drawing/2014/main" id="{8CA289BC-6AFE-CC23-DBC0-78260C36F5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F69A1BC-FD1F-2BC7-6C64-73168FCA6E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13A8B2-6C82-46E5-89B6-AD29A33861B0}" type="slidenum">
              <a:rPr lang="en-GB" smtClean="0"/>
              <a:t>‹#›</a:t>
            </a:fld>
            <a:endParaRPr lang="en-GB"/>
          </a:p>
        </p:txBody>
      </p:sp>
    </p:spTree>
    <p:extLst>
      <p:ext uri="{BB962C8B-B14F-4D97-AF65-F5344CB8AC3E}">
        <p14:creationId xmlns:p14="http://schemas.microsoft.com/office/powerpoint/2010/main" val="2231512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AF0E-9F41-01BD-E01C-4F19196AC040}"/>
              </a:ext>
            </a:extLst>
          </p:cNvPr>
          <p:cNvSpPr>
            <a:spLocks noGrp="1"/>
          </p:cNvSpPr>
          <p:nvPr>
            <p:ph type="ctrTitle"/>
          </p:nvPr>
        </p:nvSpPr>
        <p:spPr/>
        <p:txBody>
          <a:bodyPr/>
          <a:lstStyle/>
          <a:p>
            <a:r>
              <a:rPr lang="en-GB" dirty="0"/>
              <a:t>Beg Borrow Steal</a:t>
            </a:r>
          </a:p>
        </p:txBody>
      </p:sp>
      <p:sp>
        <p:nvSpPr>
          <p:cNvPr id="3" name="Subtitle 2">
            <a:extLst>
              <a:ext uri="{FF2B5EF4-FFF2-40B4-BE49-F238E27FC236}">
                <a16:creationId xmlns:a16="http://schemas.microsoft.com/office/drawing/2014/main" id="{0F343758-6F12-9C59-8737-38FED8116D3D}"/>
              </a:ext>
            </a:extLst>
          </p:cNvPr>
          <p:cNvSpPr>
            <a:spLocks noGrp="1"/>
          </p:cNvSpPr>
          <p:nvPr>
            <p:ph type="subTitle" idx="1"/>
          </p:nvPr>
        </p:nvSpPr>
        <p:spPr/>
        <p:txBody>
          <a:bodyPr/>
          <a:lstStyle/>
          <a:p>
            <a:pPr marL="457200" indent="-457200">
              <a:buAutoNum type="arabicParenR"/>
            </a:pPr>
            <a:r>
              <a:rPr lang="en-GB" dirty="0"/>
              <a:t>As an early idea generation activity</a:t>
            </a:r>
          </a:p>
          <a:p>
            <a:pPr marL="457200" indent="-457200">
              <a:buAutoNum type="arabicParenR"/>
            </a:pPr>
            <a:r>
              <a:rPr lang="en-GB" dirty="0"/>
              <a:t>As an idea refinement activity</a:t>
            </a:r>
          </a:p>
        </p:txBody>
      </p:sp>
    </p:spTree>
    <p:extLst>
      <p:ext uri="{BB962C8B-B14F-4D97-AF65-F5344CB8AC3E}">
        <p14:creationId xmlns:p14="http://schemas.microsoft.com/office/powerpoint/2010/main" val="197224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E79BC-EFC5-AB24-1DD8-2E37892CE20C}"/>
              </a:ext>
            </a:extLst>
          </p:cNvPr>
          <p:cNvSpPr>
            <a:spLocks noGrp="1"/>
          </p:cNvSpPr>
          <p:nvPr>
            <p:ph type="title"/>
          </p:nvPr>
        </p:nvSpPr>
        <p:spPr/>
        <p:txBody>
          <a:bodyPr/>
          <a:lstStyle/>
          <a:p>
            <a:r>
              <a:rPr lang="en-GB" dirty="0"/>
              <a:t>1) Early idea generation</a:t>
            </a:r>
          </a:p>
        </p:txBody>
      </p:sp>
      <p:sp>
        <p:nvSpPr>
          <p:cNvPr id="3" name="Content Placeholder 2">
            <a:extLst>
              <a:ext uri="{FF2B5EF4-FFF2-40B4-BE49-F238E27FC236}">
                <a16:creationId xmlns:a16="http://schemas.microsoft.com/office/drawing/2014/main" id="{305D7D66-812B-C2E8-14DF-E667C1906304}"/>
              </a:ext>
            </a:extLst>
          </p:cNvPr>
          <p:cNvSpPr>
            <a:spLocks noGrp="1"/>
          </p:cNvSpPr>
          <p:nvPr>
            <p:ph idx="1"/>
          </p:nvPr>
        </p:nvSpPr>
        <p:spPr/>
        <p:txBody>
          <a:bodyPr>
            <a:normAutofit fontScale="85000" lnSpcReduction="10000"/>
          </a:bodyPr>
          <a:lstStyle/>
          <a:p>
            <a:r>
              <a:rPr lang="en-GB" dirty="0"/>
              <a:t>Use this alongside your stimuli to generate new ideas. Best done in groups.</a:t>
            </a:r>
          </a:p>
          <a:p>
            <a:r>
              <a:rPr lang="en-GB" dirty="0"/>
              <a:t>Go through each question in turn. Make sure you have a space for people to put down ideas either online on in the room - a big A2 sheet would work for this.</a:t>
            </a:r>
          </a:p>
          <a:p>
            <a:r>
              <a:rPr lang="en-GB" dirty="0"/>
              <a:t>What is our audience asking (</a:t>
            </a:r>
            <a:r>
              <a:rPr lang="en-GB" b="1" dirty="0"/>
              <a:t>begging</a:t>
            </a:r>
            <a:r>
              <a:rPr lang="en-GB" dirty="0"/>
              <a:t>) for? There should be people in the room who have regular contact with them and know what they want.</a:t>
            </a:r>
          </a:p>
          <a:p>
            <a:r>
              <a:rPr lang="en-GB" b="1" dirty="0"/>
              <a:t>Borrow </a:t>
            </a:r>
            <a:r>
              <a:rPr lang="en-GB" dirty="0"/>
              <a:t>– taking</a:t>
            </a:r>
            <a:r>
              <a:rPr lang="en-GB" i="1" dirty="0"/>
              <a:t> inspiration</a:t>
            </a:r>
            <a:r>
              <a:rPr lang="en-GB" dirty="0"/>
              <a:t> from other things in the market, other charities or businesses are doing, trends in the media. E.g. Greggs and Primark collab – what if we collaborated with a high street retailer?</a:t>
            </a:r>
          </a:p>
          <a:p>
            <a:r>
              <a:rPr lang="en-GB" b="1" dirty="0"/>
              <a:t>Steal</a:t>
            </a:r>
            <a:r>
              <a:rPr lang="en-GB" dirty="0"/>
              <a:t> – directly taking an idea or concept from another organisation or business. E.g. Greggs and Primark collab – what if we collaborated with Greggs.</a:t>
            </a:r>
          </a:p>
          <a:p>
            <a:endParaRPr lang="en-GB" dirty="0"/>
          </a:p>
        </p:txBody>
      </p:sp>
    </p:spTree>
    <p:extLst>
      <p:ext uri="{BB962C8B-B14F-4D97-AF65-F5344CB8AC3E}">
        <p14:creationId xmlns:p14="http://schemas.microsoft.com/office/powerpoint/2010/main" val="379930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4F4D-84CF-9DE9-E3DD-6AEB35547C3A}"/>
              </a:ext>
            </a:extLst>
          </p:cNvPr>
          <p:cNvSpPr>
            <a:spLocks noGrp="1"/>
          </p:cNvSpPr>
          <p:nvPr>
            <p:ph type="title"/>
          </p:nvPr>
        </p:nvSpPr>
        <p:spPr/>
        <p:txBody>
          <a:bodyPr/>
          <a:lstStyle/>
          <a:p>
            <a:r>
              <a:rPr lang="en-GB" dirty="0"/>
              <a:t>What would ........ look like if it was done by our competitors?</a:t>
            </a:r>
          </a:p>
        </p:txBody>
      </p:sp>
      <p:sp>
        <p:nvSpPr>
          <p:cNvPr id="5" name="Rectangle 2">
            <a:extLst>
              <a:ext uri="{FF2B5EF4-FFF2-40B4-BE49-F238E27FC236}">
                <a16:creationId xmlns:a16="http://schemas.microsoft.com/office/drawing/2014/main" id="{FD9B48F2-065F-6483-1851-7731AFEC59F7}"/>
              </a:ext>
            </a:extLst>
          </p:cNvPr>
          <p:cNvSpPr>
            <a:spLocks noChangeArrowheads="1"/>
          </p:cNvSpPr>
          <p:nvPr/>
        </p:nvSpPr>
        <p:spPr bwMode="auto">
          <a:xfrm flipV="1">
            <a:off x="1573617" y="3030278"/>
            <a:ext cx="8289851"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6" name="Rectangle 3">
            <a:extLst>
              <a:ext uri="{FF2B5EF4-FFF2-40B4-BE49-F238E27FC236}">
                <a16:creationId xmlns:a16="http://schemas.microsoft.com/office/drawing/2014/main" id="{BACDF54F-0E81-6D61-59F9-FE8CAD5481EF}"/>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4">
            <a:extLst>
              <a:ext uri="{FF2B5EF4-FFF2-40B4-BE49-F238E27FC236}">
                <a16:creationId xmlns:a16="http://schemas.microsoft.com/office/drawing/2014/main" id="{24257729-40F5-A423-BCA3-91EB2CB3922A}"/>
              </a:ext>
            </a:extLst>
          </p:cNvPr>
          <p:cNvSpPr>
            <a:spLocks noChangeArrowheads="1"/>
          </p:cNvSpPr>
          <p:nvPr/>
        </p:nvSpPr>
        <p:spPr bwMode="auto">
          <a:xfrm rot="6452648">
            <a:off x="125550" y="-2493493"/>
            <a:ext cx="10280367" cy="2665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pic>
        <p:nvPicPr>
          <p:cNvPr id="9" name="Picture 8">
            <a:extLst>
              <a:ext uri="{FF2B5EF4-FFF2-40B4-BE49-F238E27FC236}">
                <a16:creationId xmlns:a16="http://schemas.microsoft.com/office/drawing/2014/main" id="{42DB8401-AB2A-BDBC-66DF-B6AD778737B1}"/>
              </a:ext>
            </a:extLst>
          </p:cNvPr>
          <p:cNvPicPr>
            <a:picLocks noChangeAspect="1"/>
          </p:cNvPicPr>
          <p:nvPr/>
        </p:nvPicPr>
        <p:blipFill>
          <a:blip r:embed="rId2"/>
          <a:stretch>
            <a:fillRect/>
          </a:stretch>
        </p:blipFill>
        <p:spPr>
          <a:xfrm>
            <a:off x="2724363" y="2500572"/>
            <a:ext cx="5988358" cy="3283119"/>
          </a:xfrm>
          <a:prstGeom prst="rect">
            <a:avLst/>
          </a:prstGeom>
        </p:spPr>
      </p:pic>
    </p:spTree>
    <p:extLst>
      <p:ext uri="{BB962C8B-B14F-4D97-AF65-F5344CB8AC3E}">
        <p14:creationId xmlns:p14="http://schemas.microsoft.com/office/powerpoint/2010/main" val="423234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78626-22DA-B8A7-33C3-6CF13294A5B2}"/>
              </a:ext>
            </a:extLst>
          </p:cNvPr>
          <p:cNvSpPr>
            <a:spLocks noGrp="1"/>
          </p:cNvSpPr>
          <p:nvPr>
            <p:ph type="title"/>
          </p:nvPr>
        </p:nvSpPr>
        <p:spPr/>
        <p:txBody>
          <a:bodyPr/>
          <a:lstStyle/>
          <a:p>
            <a:r>
              <a:rPr lang="en-GB" dirty="0"/>
              <a:t>What would ........ look like if it was done by leaders in the charity sector?</a:t>
            </a:r>
          </a:p>
        </p:txBody>
      </p:sp>
      <p:pic>
        <p:nvPicPr>
          <p:cNvPr id="5" name="Picture 4">
            <a:extLst>
              <a:ext uri="{FF2B5EF4-FFF2-40B4-BE49-F238E27FC236}">
                <a16:creationId xmlns:a16="http://schemas.microsoft.com/office/drawing/2014/main" id="{25BD6103-4C19-2D4E-7361-B349187E0546}"/>
              </a:ext>
            </a:extLst>
          </p:cNvPr>
          <p:cNvPicPr>
            <a:picLocks noChangeAspect="1"/>
          </p:cNvPicPr>
          <p:nvPr/>
        </p:nvPicPr>
        <p:blipFill>
          <a:blip r:embed="rId2"/>
          <a:stretch>
            <a:fillRect/>
          </a:stretch>
        </p:blipFill>
        <p:spPr>
          <a:xfrm>
            <a:off x="1973032" y="1808012"/>
            <a:ext cx="7544188" cy="4369025"/>
          </a:xfrm>
          <a:prstGeom prst="rect">
            <a:avLst/>
          </a:prstGeom>
        </p:spPr>
      </p:pic>
    </p:spTree>
    <p:extLst>
      <p:ext uri="{BB962C8B-B14F-4D97-AF65-F5344CB8AC3E}">
        <p14:creationId xmlns:p14="http://schemas.microsoft.com/office/powerpoint/2010/main" val="3319338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0AC83-8545-F176-5E7B-FBD44B616249}"/>
              </a:ext>
            </a:extLst>
          </p:cNvPr>
          <p:cNvSpPr>
            <a:spLocks noGrp="1"/>
          </p:cNvSpPr>
          <p:nvPr>
            <p:ph type="title"/>
          </p:nvPr>
        </p:nvSpPr>
        <p:spPr/>
        <p:txBody>
          <a:bodyPr/>
          <a:lstStyle/>
          <a:p>
            <a:r>
              <a:rPr lang="en-GB" dirty="0"/>
              <a:t>What would ........ look like if it was done by corporations (for profit)?</a:t>
            </a:r>
          </a:p>
        </p:txBody>
      </p:sp>
      <p:pic>
        <p:nvPicPr>
          <p:cNvPr id="5" name="Picture 4">
            <a:extLst>
              <a:ext uri="{FF2B5EF4-FFF2-40B4-BE49-F238E27FC236}">
                <a16:creationId xmlns:a16="http://schemas.microsoft.com/office/drawing/2014/main" id="{40D55A07-4FB8-A3CC-6BE9-C5C2114CA5DA}"/>
              </a:ext>
            </a:extLst>
          </p:cNvPr>
          <p:cNvPicPr>
            <a:picLocks noChangeAspect="1"/>
          </p:cNvPicPr>
          <p:nvPr/>
        </p:nvPicPr>
        <p:blipFill>
          <a:blip r:embed="rId2"/>
          <a:stretch>
            <a:fillRect/>
          </a:stretch>
        </p:blipFill>
        <p:spPr>
          <a:xfrm>
            <a:off x="2766238" y="1690688"/>
            <a:ext cx="7047613" cy="5062039"/>
          </a:xfrm>
          <a:prstGeom prst="rect">
            <a:avLst/>
          </a:prstGeom>
        </p:spPr>
      </p:pic>
    </p:spTree>
    <p:extLst>
      <p:ext uri="{BB962C8B-B14F-4D97-AF65-F5344CB8AC3E}">
        <p14:creationId xmlns:p14="http://schemas.microsoft.com/office/powerpoint/2010/main" val="2762541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5613-339E-592F-8715-DE4CD66E1366}"/>
              </a:ext>
            </a:extLst>
          </p:cNvPr>
          <p:cNvSpPr>
            <a:spLocks noGrp="1"/>
          </p:cNvSpPr>
          <p:nvPr>
            <p:ph type="title"/>
          </p:nvPr>
        </p:nvSpPr>
        <p:spPr/>
        <p:txBody>
          <a:bodyPr/>
          <a:lstStyle/>
          <a:p>
            <a:r>
              <a:rPr lang="en-GB" dirty="0"/>
              <a:t>2) Refinement activity </a:t>
            </a:r>
          </a:p>
        </p:txBody>
      </p:sp>
      <p:sp>
        <p:nvSpPr>
          <p:cNvPr id="5" name="Rectangle 1">
            <a:extLst>
              <a:ext uri="{FF2B5EF4-FFF2-40B4-BE49-F238E27FC236}">
                <a16:creationId xmlns:a16="http://schemas.microsoft.com/office/drawing/2014/main" id="{98C25B7E-982D-B04D-CC09-54044A311857}"/>
              </a:ext>
            </a:extLst>
          </p:cNvPr>
          <p:cNvSpPr>
            <a:spLocks noChangeArrowheads="1"/>
          </p:cNvSpPr>
          <p:nvPr/>
        </p:nvSpPr>
        <p:spPr bwMode="auto">
          <a:xfrm>
            <a:off x="935665" y="1711752"/>
            <a:ext cx="10185991"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Example refinement activity. This is a way of using Beg Borrow Steal, but for refinement so it’s focused on the attributes you want your product to have.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a:ln>
                <a:noFill/>
              </a:ln>
              <a:solidFill>
                <a:schemeClr val="tx1"/>
              </a:solidFill>
              <a:effectLst/>
              <a:cs typeface="Mind Meridian" panose="020B0503030507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Split people into groups of 2-4.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Each group will get a table like the one below.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The company (highlighted) will be different for each group. Each company you choose should have a reputation for something you want </a:t>
            </a:r>
            <a:r>
              <a:rPr lang="en-GB" altLang="en-US" dirty="0">
                <a:ea typeface="Mind Meridian" panose="020B0503030507020204" pitchFamily="34" charset="0"/>
                <a:cs typeface="Mind Meridian" panose="020B0503030507020204" pitchFamily="34" charset="0"/>
              </a:rPr>
              <a:t>y</a:t>
            </a: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our product/concept to have. E.g., if you want Pause to be backed by science, you’d choose the journal </a:t>
            </a:r>
            <a:r>
              <a:rPr kumimoji="0" lang="en-GB" altLang="en-US" b="0" i="1"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Nature</a:t>
            </a: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 as your company. If you wanted it to be excellent customer service you might choose British Airways. You need to decide your attributes and the companies that reflect these.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a:ln>
                <a:noFill/>
              </a:ln>
              <a:solidFill>
                <a:schemeClr val="tx1"/>
              </a:solidFill>
              <a:effectLst/>
              <a:cs typeface="Mind Meridian" panose="020B0503030507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0" i="0" u="none" strike="noStrike" cap="none" normalizeH="0" baseline="0" dirty="0">
                <a:ln>
                  <a:noFill/>
                </a:ln>
                <a:solidFill>
                  <a:schemeClr val="tx1"/>
                </a:solidFill>
                <a:effectLst/>
                <a:ea typeface="Mind Meridian" panose="020B0503030507020204" pitchFamily="34" charset="0"/>
                <a:cs typeface="Mind Meridian" panose="020B0503030507020204" pitchFamily="34" charset="0"/>
              </a:rPr>
              <a:t>The groups can all work on the same concepts (if you’ve narrowed it down to 3-5 concepts before starting this exercise) because they will pull out different things depending on the company they are focusing on. When it comes to feeding back, focus on one concept at a time. Each group should give their refinement of concept 1 before moving on to concept 2. </a:t>
            </a:r>
            <a:endParaRPr kumimoji="0" lang="en-GB" altLang="en-US" b="0" i="0" u="none" strike="noStrike" cap="none" normalizeH="0" baseline="0" dirty="0">
              <a:ln>
                <a:noFill/>
              </a:ln>
              <a:solidFill>
                <a:schemeClr val="tx1"/>
              </a:solidFill>
              <a:effectLst/>
              <a:cs typeface="Mind Meridian" panose="020B0503030507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5952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4F662-DCC1-9C28-0230-6EF1450A89CD}"/>
              </a:ext>
            </a:extLst>
          </p:cNvPr>
          <p:cNvSpPr>
            <a:spLocks noGrp="1"/>
          </p:cNvSpPr>
          <p:nvPr>
            <p:ph type="title"/>
          </p:nvPr>
        </p:nvSpPr>
        <p:spPr>
          <a:xfrm>
            <a:off x="1061484" y="40780"/>
            <a:ext cx="10515600" cy="1325563"/>
          </a:xfrm>
        </p:spPr>
        <p:txBody>
          <a:bodyPr/>
          <a:lstStyle/>
          <a:p>
            <a:r>
              <a:rPr lang="en-GB" dirty="0"/>
              <a:t>Example template for Beg Borrow Steal</a:t>
            </a:r>
          </a:p>
        </p:txBody>
      </p:sp>
      <p:graphicFrame>
        <p:nvGraphicFramePr>
          <p:cNvPr id="4" name="Content Placeholder 3">
            <a:extLst>
              <a:ext uri="{FF2B5EF4-FFF2-40B4-BE49-F238E27FC236}">
                <a16:creationId xmlns:a16="http://schemas.microsoft.com/office/drawing/2014/main" id="{1BD094F3-FFFD-4A90-9DEB-896B5BDAC38E}"/>
              </a:ext>
            </a:extLst>
          </p:cNvPr>
          <p:cNvGraphicFramePr>
            <a:graphicFrameLocks noGrp="1"/>
          </p:cNvGraphicFramePr>
          <p:nvPr>
            <p:ph idx="1"/>
            <p:extLst>
              <p:ext uri="{D42A27DB-BD31-4B8C-83A1-F6EECF244321}">
                <p14:modId xmlns:p14="http://schemas.microsoft.com/office/powerpoint/2010/main" val="3374569318"/>
              </p:ext>
            </p:extLst>
          </p:nvPr>
        </p:nvGraphicFramePr>
        <p:xfrm>
          <a:off x="874528" y="1557670"/>
          <a:ext cx="10294088" cy="4605648"/>
        </p:xfrm>
        <a:graphic>
          <a:graphicData uri="http://schemas.openxmlformats.org/drawingml/2006/table">
            <a:tbl>
              <a:tblPr firstRow="1" firstCol="1" bandRow="1">
                <a:tableStyleId>{5C22544A-7EE6-4342-B048-85BDC9FD1C3A}</a:tableStyleId>
              </a:tblPr>
              <a:tblGrid>
                <a:gridCol w="2573522">
                  <a:extLst>
                    <a:ext uri="{9D8B030D-6E8A-4147-A177-3AD203B41FA5}">
                      <a16:colId xmlns:a16="http://schemas.microsoft.com/office/drawing/2014/main" val="594999710"/>
                    </a:ext>
                  </a:extLst>
                </a:gridCol>
                <a:gridCol w="2573522">
                  <a:extLst>
                    <a:ext uri="{9D8B030D-6E8A-4147-A177-3AD203B41FA5}">
                      <a16:colId xmlns:a16="http://schemas.microsoft.com/office/drawing/2014/main" val="3786694569"/>
                    </a:ext>
                  </a:extLst>
                </a:gridCol>
                <a:gridCol w="2573522">
                  <a:extLst>
                    <a:ext uri="{9D8B030D-6E8A-4147-A177-3AD203B41FA5}">
                      <a16:colId xmlns:a16="http://schemas.microsoft.com/office/drawing/2014/main" val="686865087"/>
                    </a:ext>
                  </a:extLst>
                </a:gridCol>
                <a:gridCol w="2573522">
                  <a:extLst>
                    <a:ext uri="{9D8B030D-6E8A-4147-A177-3AD203B41FA5}">
                      <a16:colId xmlns:a16="http://schemas.microsoft.com/office/drawing/2014/main" val="2833199653"/>
                    </a:ext>
                  </a:extLst>
                </a:gridCol>
              </a:tblGrid>
              <a:tr h="557210">
                <a:tc>
                  <a:txBody>
                    <a:bodyPr/>
                    <a:lstStyle/>
                    <a:p>
                      <a:pPr>
                        <a:lnSpc>
                          <a:spcPct val="107000"/>
                        </a:lnSpc>
                        <a:spcAft>
                          <a:spcPts val="800"/>
                        </a:spcAft>
                      </a:pPr>
                      <a:r>
                        <a:rPr lang="en-GB" sz="1800">
                          <a:effectLst/>
                        </a:rPr>
                        <a:t>Concept</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What it would look like if </a:t>
                      </a:r>
                      <a:r>
                        <a:rPr lang="en-GB" sz="1800" dirty="0">
                          <a:solidFill>
                            <a:schemeClr val="accent1"/>
                          </a:solidFill>
                          <a:effectLst/>
                          <a:highlight>
                            <a:srgbClr val="FFFF00"/>
                          </a:highlight>
                        </a:rPr>
                        <a:t>Netflix</a:t>
                      </a:r>
                      <a:r>
                        <a:rPr lang="en-GB" sz="1800" dirty="0">
                          <a:effectLst/>
                          <a:highlight>
                            <a:srgbClr val="FFFF00"/>
                          </a:highlight>
                        </a:rPr>
                        <a:t> </a:t>
                      </a:r>
                      <a:r>
                        <a:rPr lang="en-GB" sz="1100" dirty="0">
                          <a:effectLst/>
                          <a:highlight>
                            <a:srgbClr val="FFFF00"/>
                          </a:highlight>
                        </a:rPr>
                        <a:t> </a:t>
                      </a:r>
                      <a:r>
                        <a:rPr lang="en-GB" sz="1800" dirty="0">
                          <a:effectLst/>
                        </a:rPr>
                        <a:t>did it</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What are the key experiences?</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a:effectLst/>
                        </a:rPr>
                        <a:t>What does it look like for Mind </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1809063"/>
                  </a:ext>
                </a:extLst>
              </a:tr>
              <a:tr h="3454139">
                <a:tc>
                  <a:txBody>
                    <a:bodyPr/>
                    <a:lstStyle/>
                    <a:p>
                      <a:pPr>
                        <a:lnSpc>
                          <a:spcPct val="107000"/>
                        </a:lnSpc>
                        <a:spcAft>
                          <a:spcPts val="800"/>
                        </a:spcAft>
                      </a:pPr>
                      <a:r>
                        <a:rPr lang="en-GB" sz="1800">
                          <a:effectLst/>
                        </a:rPr>
                        <a:t>Concept 1 – e.g.</a:t>
                      </a:r>
                    </a:p>
                    <a:p>
                      <a:pPr>
                        <a:lnSpc>
                          <a:spcPct val="107000"/>
                        </a:lnSpc>
                        <a:spcAft>
                          <a:spcPts val="800"/>
                        </a:spcAft>
                      </a:pPr>
                      <a:r>
                        <a:rPr lang="en-GB" sz="1800">
                          <a:effectLst/>
                        </a:rPr>
                        <a:t>Making paper flowers</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Episodes/series format</a:t>
                      </a:r>
                    </a:p>
                    <a:p>
                      <a:pPr>
                        <a:lnSpc>
                          <a:spcPct val="107000"/>
                        </a:lnSpc>
                        <a:spcAft>
                          <a:spcPts val="800"/>
                        </a:spcAft>
                      </a:pPr>
                      <a:r>
                        <a:rPr lang="en-GB" sz="1800" dirty="0">
                          <a:effectLst/>
                        </a:rPr>
                        <a:t>Well known host/actor giving instructions</a:t>
                      </a:r>
                    </a:p>
                    <a:p>
                      <a:pPr>
                        <a:lnSpc>
                          <a:spcPct val="107000"/>
                        </a:lnSpc>
                        <a:spcAft>
                          <a:spcPts val="800"/>
                        </a:spcAft>
                      </a:pPr>
                      <a:r>
                        <a:rPr lang="en-GB" sz="1800" dirty="0">
                          <a:effectLst/>
                        </a:rPr>
                        <a:t>Watch at own pace </a:t>
                      </a:r>
                    </a:p>
                    <a:p>
                      <a:pPr>
                        <a:lnSpc>
                          <a:spcPct val="107000"/>
                        </a:lnSpc>
                        <a:spcAft>
                          <a:spcPts val="800"/>
                        </a:spcAft>
                      </a:pPr>
                      <a:r>
                        <a:rPr lang="en-GB" sz="1800" dirty="0">
                          <a:effectLst/>
                        </a:rPr>
                        <a:t>Something to talk to friends/colleagues about</a:t>
                      </a:r>
                    </a:p>
                    <a:p>
                      <a:pPr>
                        <a:lnSpc>
                          <a:spcPct val="107000"/>
                        </a:lnSpc>
                        <a:spcAft>
                          <a:spcPts val="800"/>
                        </a:spcAft>
                      </a:pPr>
                      <a:r>
                        <a:rPr lang="en-GB" sz="1800" dirty="0">
                          <a:effectLst/>
                        </a:rPr>
                        <a:t> </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Breaks it down into chucks – easy to understand and do in own time </a:t>
                      </a:r>
                    </a:p>
                    <a:p>
                      <a:pPr>
                        <a:lnSpc>
                          <a:spcPct val="107000"/>
                        </a:lnSpc>
                        <a:spcAft>
                          <a:spcPts val="800"/>
                        </a:spcAft>
                      </a:pPr>
                      <a:r>
                        <a:rPr lang="en-GB" sz="1800" dirty="0">
                          <a:effectLst/>
                        </a:rPr>
                        <a:t>Something you want to talk about/share</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Step-by-step guides that you can pause/go back to</a:t>
                      </a:r>
                    </a:p>
                    <a:p>
                      <a:pPr>
                        <a:lnSpc>
                          <a:spcPct val="107000"/>
                        </a:lnSpc>
                        <a:spcAft>
                          <a:spcPts val="800"/>
                        </a:spcAft>
                      </a:pPr>
                      <a:r>
                        <a:rPr lang="en-GB" sz="1800" dirty="0">
                          <a:effectLst/>
                        </a:rPr>
                        <a:t>A space to share your results/get tips – could this be on Instagram and the Pause account share them? Best one of the month gets a prize?</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447867"/>
                  </a:ext>
                </a:extLst>
              </a:tr>
              <a:tr h="275009">
                <a:tc>
                  <a:txBody>
                    <a:bodyPr/>
                    <a:lstStyle/>
                    <a:p>
                      <a:pPr>
                        <a:lnSpc>
                          <a:spcPct val="107000"/>
                        </a:lnSpc>
                        <a:spcAft>
                          <a:spcPts val="800"/>
                        </a:spcAft>
                      </a:pPr>
                      <a:r>
                        <a:rPr lang="en-GB" sz="1800">
                          <a:effectLst/>
                        </a:rPr>
                        <a:t>Concept 2</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a:effectLst/>
                        </a:rPr>
                        <a:t> </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a:effectLst/>
                        </a:rPr>
                        <a:t> </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a:effectLst/>
                        </a:rPr>
                        <a:t> </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174343"/>
                  </a:ext>
                </a:extLst>
              </a:tr>
              <a:tr h="275009">
                <a:tc>
                  <a:txBody>
                    <a:bodyPr/>
                    <a:lstStyle/>
                    <a:p>
                      <a:pPr>
                        <a:lnSpc>
                          <a:spcPct val="107000"/>
                        </a:lnSpc>
                        <a:spcAft>
                          <a:spcPts val="800"/>
                        </a:spcAft>
                      </a:pPr>
                      <a:r>
                        <a:rPr lang="en-GB" sz="1800">
                          <a:effectLst/>
                        </a:rPr>
                        <a:t>Concept 3</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a:effectLst/>
                        </a:rPr>
                        <a:t> </a:t>
                      </a:r>
                      <a:endParaRPr lang="en-GB" sz="180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 </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dirty="0">
                          <a:effectLst/>
                        </a:rPr>
                        <a:t> </a:t>
                      </a:r>
                      <a:endParaRPr lang="en-GB" sz="1800" dirty="0">
                        <a:effectLst/>
                        <a:latin typeface="Mind Meridian" panose="020B0503030507020204" pitchFamily="34" charset="0"/>
                        <a:ea typeface="Mind Meridian" panose="020B0503030507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806354"/>
                  </a:ext>
                </a:extLst>
              </a:tr>
            </a:tbl>
          </a:graphicData>
        </a:graphic>
      </p:graphicFrame>
    </p:spTree>
    <p:extLst>
      <p:ext uri="{BB962C8B-B14F-4D97-AF65-F5344CB8AC3E}">
        <p14:creationId xmlns:p14="http://schemas.microsoft.com/office/powerpoint/2010/main" val="3531621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TotalTime>
  <Words>554</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Mind Meridian</vt:lpstr>
      <vt:lpstr>Office Theme</vt:lpstr>
      <vt:lpstr>Beg Borrow Steal</vt:lpstr>
      <vt:lpstr>1) Early idea generation</vt:lpstr>
      <vt:lpstr>What would ........ look like if it was done by our competitors?</vt:lpstr>
      <vt:lpstr>What would ........ look like if it was done by leaders in the charity sector?</vt:lpstr>
      <vt:lpstr>What would ........ look like if it was done by corporations (for profit)?</vt:lpstr>
      <vt:lpstr>2) Refinement activity </vt:lpstr>
      <vt:lpstr>Example template for Beg Borrow Steal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Bronwyn Carter</dc:creator>
  <cp:lastModifiedBy>Bronwyn Carter</cp:lastModifiedBy>
  <cp:revision>1</cp:revision>
  <dcterms:created xsi:type="dcterms:W3CDTF">2024-06-25T09:41:21Z</dcterms:created>
  <dcterms:modified xsi:type="dcterms:W3CDTF">2024-06-25T10:03:22Z</dcterms:modified>
</cp:coreProperties>
</file>